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7" r:id="rId2"/>
    <p:sldId id="450" r:id="rId3"/>
    <p:sldId id="375" r:id="rId4"/>
    <p:sldId id="458" r:id="rId5"/>
    <p:sldId id="443" r:id="rId6"/>
    <p:sldId id="442" r:id="rId7"/>
    <p:sldId id="441" r:id="rId8"/>
    <p:sldId id="440" r:id="rId9"/>
    <p:sldId id="379" r:id="rId10"/>
    <p:sldId id="436" r:id="rId11"/>
    <p:sldId id="451" r:id="rId12"/>
    <p:sldId id="452" r:id="rId13"/>
    <p:sldId id="459" r:id="rId14"/>
    <p:sldId id="453" r:id="rId15"/>
    <p:sldId id="454" r:id="rId16"/>
    <p:sldId id="433" r:id="rId17"/>
    <p:sldId id="455" r:id="rId18"/>
    <p:sldId id="456" r:id="rId19"/>
    <p:sldId id="446" r:id="rId20"/>
    <p:sldId id="445" r:id="rId21"/>
    <p:sldId id="437" r:id="rId22"/>
    <p:sldId id="447" r:id="rId23"/>
    <p:sldId id="448" r:id="rId24"/>
    <p:sldId id="438" r:id="rId25"/>
    <p:sldId id="439" r:id="rId26"/>
    <p:sldId id="435" r:id="rId27"/>
    <p:sldId id="460" r:id="rId28"/>
    <p:sldId id="457" r:id="rId29"/>
    <p:sldId id="434" r:id="rId30"/>
    <p:sldId id="465" r:id="rId31"/>
    <p:sldId id="449" r:id="rId32"/>
    <p:sldId id="328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5" autoAdjust="0"/>
    <p:restoredTop sz="94660"/>
  </p:normalViewPr>
  <p:slideViewPr>
    <p:cSldViewPr>
      <p:cViewPr>
        <p:scale>
          <a:sx n="100" d="100"/>
          <a:sy n="100" d="100"/>
        </p:scale>
        <p:origin x="-2136" y="-888"/>
      </p:cViewPr>
      <p:guideLst>
        <p:guide orient="horz" pos="12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C10F6-FC36-4AB4-8B8F-557E9CB7AF14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72F2F-9B66-4947-9A71-DC9A4297E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767263"/>
            <a:ext cx="1752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 descr="C:\Users\Hans Tanner\Dropbox\Arduino\Projects\LNCTC_ESP32\data\iottlogolarge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4565015"/>
            <a:ext cx="517525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ml5rocks.com/en/tutorials/websockets/basics/" TargetMode="External"/><Relationship Id="rId2" Type="http://schemas.openxmlformats.org/officeDocument/2006/relationships/hyperlink" Target="https://github.com/tanner87661/IoTT-Video1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vmrc.com/" TargetMode="External"/><Relationship Id="rId4" Type="http://schemas.openxmlformats.org/officeDocument/2006/relationships/hyperlink" Target="https://en.wikipedia.org/wiki/WebSocke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ans Tanner\OneDrive\IoTT\Video#9\Pictures\IMG_20181211_1604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13334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-361950"/>
            <a:ext cx="8839200" cy="569386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11500" b="1" dirty="0" smtClean="0">
                <a:ln w="50800"/>
                <a:solidFill>
                  <a:srgbClr val="FF0000"/>
                </a:solidFill>
              </a:rPr>
              <a:t>CTC Panel Configuration</a:t>
            </a:r>
          </a:p>
          <a:p>
            <a:pPr algn="ctr"/>
            <a:r>
              <a:rPr lang="en-US" sz="5400" b="1" dirty="0" smtClean="0">
                <a:ln w="50800"/>
                <a:solidFill>
                  <a:srgbClr val="FFFF00"/>
                </a:solidFill>
              </a:rPr>
              <a:t>&amp;</a:t>
            </a:r>
          </a:p>
          <a:p>
            <a:pPr algn="ctr"/>
            <a:r>
              <a:rPr lang="en-US" sz="8000" b="1" dirty="0" smtClean="0">
                <a:ln w="50800"/>
                <a:solidFill>
                  <a:srgbClr val="FFFF00"/>
                </a:solidFill>
              </a:rPr>
              <a:t>Technology Update</a:t>
            </a:r>
          </a:p>
        </p:txBody>
      </p:sp>
    </p:spTree>
    <p:extLst>
      <p:ext uri="{BB962C8B-B14F-4D97-AF65-F5344CB8AC3E}">
        <p14:creationId xmlns:p14="http://schemas.microsoft.com/office/powerpoint/2010/main" val="291975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10600" cy="3886200"/>
          </a:xfrm>
        </p:spPr>
        <p:txBody>
          <a:bodyPr>
            <a:noAutofit/>
          </a:bodyPr>
          <a:lstStyle/>
          <a:p>
            <a:pPr lvl="0"/>
            <a:r>
              <a:rPr lang="en-US" sz="1600" dirty="0"/>
              <a:t>LED’s: Basically not limited, for sure more than what you can physically place on the CTC panel</a:t>
            </a:r>
          </a:p>
          <a:p>
            <a:pPr lvl="0"/>
            <a:r>
              <a:rPr lang="en-US" sz="1600" dirty="0" smtClean="0"/>
              <a:t>Buttons</a:t>
            </a:r>
            <a:r>
              <a:rPr lang="en-US" sz="1600" dirty="0"/>
              <a:t>: </a:t>
            </a:r>
            <a:r>
              <a:rPr lang="en-US" sz="1600" dirty="0" smtClean="0"/>
              <a:t>64 input lines to  be used as touch or digital buttons, or analog inputs</a:t>
            </a:r>
            <a:endParaRPr lang="en-US" sz="1600" dirty="0"/>
          </a:p>
          <a:p>
            <a:pPr lvl="0"/>
            <a:r>
              <a:rPr lang="en-US" sz="1600" dirty="0" err="1"/>
              <a:t>LocoNet</a:t>
            </a:r>
            <a:r>
              <a:rPr lang="en-US" sz="1600" dirty="0"/>
              <a:t> Commands: Send Switch commands, receive Switch Position and Block Detector Messages from the </a:t>
            </a:r>
            <a:r>
              <a:rPr lang="en-US" sz="1600" dirty="0" err="1" smtClean="0"/>
              <a:t>LocoNet</a:t>
            </a:r>
            <a:r>
              <a:rPr lang="en-US" sz="1600" dirty="0" smtClean="0"/>
              <a:t> network</a:t>
            </a:r>
            <a:endParaRPr lang="en-US" sz="1600" dirty="0"/>
          </a:p>
          <a:p>
            <a:pPr lvl="0"/>
            <a:r>
              <a:rPr lang="en-US" sz="1600" dirty="0"/>
              <a:t>MQTT Commands (if connected to </a:t>
            </a:r>
            <a:r>
              <a:rPr lang="en-US" sz="1600" dirty="0" err="1" smtClean="0"/>
              <a:t>Wifi</a:t>
            </a:r>
            <a:r>
              <a:rPr lang="en-US" sz="1600" dirty="0" smtClean="0"/>
              <a:t> and MQTT broker): </a:t>
            </a:r>
            <a:r>
              <a:rPr lang="en-US" sz="1600" dirty="0"/>
              <a:t>Same as </a:t>
            </a:r>
            <a:r>
              <a:rPr lang="en-US" sz="1600" dirty="0" err="1"/>
              <a:t>LocoNet</a:t>
            </a:r>
            <a:r>
              <a:rPr lang="en-US" sz="1600" dirty="0"/>
              <a:t>, plus send and receive button and status information between CTC panels for coordination and remote control</a:t>
            </a:r>
          </a:p>
          <a:p>
            <a:pPr lvl="0"/>
            <a:r>
              <a:rPr lang="en-US" sz="1600" dirty="0"/>
              <a:t>The Yellow Box can act as </a:t>
            </a:r>
            <a:r>
              <a:rPr lang="en-US" sz="1600" dirty="0" err="1"/>
              <a:t>LocoNet</a:t>
            </a:r>
            <a:r>
              <a:rPr lang="en-US" sz="1600" dirty="0"/>
              <a:t> to MQTT </a:t>
            </a:r>
            <a:r>
              <a:rPr lang="en-US" sz="1600" dirty="0" smtClean="0"/>
              <a:t>Gateway </a:t>
            </a:r>
            <a:r>
              <a:rPr lang="en-US" sz="1600" dirty="0"/>
              <a:t>(if connected to </a:t>
            </a:r>
            <a:r>
              <a:rPr lang="en-US" sz="1600" dirty="0" err="1" smtClean="0"/>
              <a:t>Wifi</a:t>
            </a:r>
            <a:r>
              <a:rPr lang="en-US" sz="1600" dirty="0" smtClean="0"/>
              <a:t> and MQTT broker)</a:t>
            </a:r>
            <a:endParaRPr lang="en-US" sz="1600" dirty="0"/>
          </a:p>
          <a:p>
            <a:pPr lvl="0"/>
            <a:r>
              <a:rPr lang="en-US" sz="1600" dirty="0" err="1"/>
              <a:t>Wifi</a:t>
            </a:r>
            <a:r>
              <a:rPr lang="en-US" sz="1600" dirty="0"/>
              <a:t>: Supports Access Point or </a:t>
            </a:r>
            <a:r>
              <a:rPr lang="en-US" sz="1600" dirty="0" smtClean="0"/>
              <a:t>Station Mode</a:t>
            </a:r>
          </a:p>
          <a:p>
            <a:pPr lvl="0"/>
            <a:r>
              <a:rPr lang="en-US" sz="1600" dirty="0" smtClean="0"/>
              <a:t>Support of ABS and CTC control models for train movements</a:t>
            </a:r>
            <a:endParaRPr lang="en-US" sz="1600" dirty="0"/>
          </a:p>
          <a:p>
            <a:pPr lvl="0"/>
            <a:r>
              <a:rPr lang="en-US" sz="1600" dirty="0"/>
              <a:t>Supports true two button operation for </a:t>
            </a:r>
            <a:r>
              <a:rPr lang="en-US" sz="1600" dirty="0" smtClean="0"/>
              <a:t>selection </a:t>
            </a:r>
            <a:r>
              <a:rPr lang="en-US" sz="1600" dirty="0"/>
              <a:t>of routes</a:t>
            </a:r>
          </a:p>
          <a:p>
            <a:r>
              <a:rPr lang="en-US" sz="1600" b="1" dirty="0" smtClean="0"/>
              <a:t>Configuration using </a:t>
            </a:r>
            <a:r>
              <a:rPr lang="en-US" sz="1600" b="1" dirty="0"/>
              <a:t>a web browser on a PC or Mobile </a:t>
            </a:r>
            <a:r>
              <a:rPr lang="en-US" sz="1600" b="1" dirty="0" smtClean="0"/>
              <a:t>Phone with Wizard support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942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ans Tanner\OneDrive\IoTT\Video#11\Pictures\frustrated-clipart-frustrated-person-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9"/>
          <a:stretch/>
        </p:blipFill>
        <p:spPr bwMode="auto">
          <a:xfrm>
            <a:off x="1371600" y="132579"/>
            <a:ext cx="6400800" cy="50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56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configuring SE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968"/>
            <a:ext cx="703566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DT400 handheld thrott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5" r="8580"/>
          <a:stretch/>
        </p:blipFill>
        <p:spPr bwMode="auto">
          <a:xfrm>
            <a:off x="543524" y="590550"/>
            <a:ext cx="1214938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digitrax bdl16 cheatshe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181350"/>
            <a:ext cx="25336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03108" y="3003649"/>
            <a:ext cx="1159292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400" dirty="0" smtClean="0"/>
              <a:t>?</a:t>
            </a:r>
            <a:endParaRPr lang="en-US" sz="16400" dirty="0"/>
          </a:p>
        </p:txBody>
      </p:sp>
    </p:spTree>
    <p:extLst>
      <p:ext uri="{BB962C8B-B14F-4D97-AF65-F5344CB8AC3E}">
        <p14:creationId xmlns:p14="http://schemas.microsoft.com/office/powerpoint/2010/main" val="240513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s Tanner\OneDrive\IoTT\Video#11\Pictures\google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0"/>
          <a:stretch/>
        </p:blipFill>
        <p:spPr bwMode="auto">
          <a:xfrm>
            <a:off x="0" y="-257175"/>
            <a:ext cx="9217152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6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static IP using dhc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3" y="0"/>
            <a:ext cx="694499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95600" y="4171950"/>
            <a:ext cx="4592091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Example Router Configuration Page</a:t>
            </a:r>
          </a:p>
          <a:p>
            <a:r>
              <a:rPr lang="en-US" dirty="0" smtClean="0"/>
              <a:t>Yours may look different, but has same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6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6" t="44493" r="13556" b="14015"/>
          <a:stretch/>
        </p:blipFill>
        <p:spPr bwMode="auto">
          <a:xfrm>
            <a:off x="304800" y="285750"/>
            <a:ext cx="821875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4414176" y="507956"/>
            <a:ext cx="3886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2" t="52059" r="13095" b="27584"/>
          <a:stretch/>
        </p:blipFill>
        <p:spPr bwMode="auto">
          <a:xfrm>
            <a:off x="533400" y="3105150"/>
            <a:ext cx="8308296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457200" y="3105150"/>
            <a:ext cx="8305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7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Gateway Message Flow with Response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0" t="38293" r="43663" b="36708"/>
          <a:stretch/>
        </p:blipFill>
        <p:spPr bwMode="auto">
          <a:xfrm>
            <a:off x="1219200" y="1235488"/>
            <a:ext cx="7143478" cy="3393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635030" y="1613120"/>
            <a:ext cx="14478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52800" y="3854362"/>
            <a:ext cx="1320448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ine Callout 1 3"/>
          <p:cNvSpPr/>
          <p:nvPr/>
        </p:nvSpPr>
        <p:spPr>
          <a:xfrm>
            <a:off x="152400" y="1200150"/>
            <a:ext cx="914400" cy="609600"/>
          </a:xfrm>
          <a:prstGeom prst="borderCallout1">
            <a:avLst>
              <a:gd name="adj1" fmla="val 66302"/>
              <a:gd name="adj2" fmla="val 106632"/>
              <a:gd name="adj3" fmla="val 115647"/>
              <a:gd name="adj4" fmla="val 14810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Slot Data Request 0xBB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76200" y="3562350"/>
            <a:ext cx="914400" cy="609600"/>
          </a:xfrm>
          <a:prstGeom prst="borderCallout1">
            <a:avLst>
              <a:gd name="adj1" fmla="val 66302"/>
              <a:gd name="adj2" fmla="val 106632"/>
              <a:gd name="adj3" fmla="val 126136"/>
              <a:gd name="adj4" fmla="val 157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Read Slot Data 0xE7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73248" y="3854362"/>
            <a:ext cx="1575152" cy="533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172200" y="2932318"/>
            <a:ext cx="1143000" cy="609600"/>
          </a:xfrm>
          <a:prstGeom prst="borderCallout1">
            <a:avLst>
              <a:gd name="adj1" fmla="val 170148"/>
              <a:gd name="adj2" fmla="val 4534"/>
              <a:gd name="adj3" fmla="val 106206"/>
              <a:gd name="adj4" fmla="val 5019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LocoNet</a:t>
            </a:r>
            <a:r>
              <a:rPr lang="en-US" sz="1200" dirty="0" smtClean="0">
                <a:solidFill>
                  <a:schemeClr val="tx1"/>
                </a:solidFill>
              </a:rPr>
              <a:t> Response Time in </a:t>
            </a:r>
            <a:r>
              <a:rPr lang="el-GR" sz="1200" dirty="0" smtClean="0">
                <a:solidFill>
                  <a:schemeClr val="tx1"/>
                </a:solidFill>
              </a:rPr>
              <a:t>μ</a:t>
            </a:r>
            <a:r>
              <a:rPr lang="en-US" sz="1200" dirty="0" smtClean="0">
                <a:solidFill>
                  <a:schemeClr val="tx1"/>
                </a:solidFill>
              </a:rPr>
              <a:t>Secs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34028"/>
              </p:ext>
            </p:extLst>
          </p:nvPr>
        </p:nvGraphicFramePr>
        <p:xfrm>
          <a:off x="228600" y="971550"/>
          <a:ext cx="853441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2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44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44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440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440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440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440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440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9928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9666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9666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9666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966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9666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966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9666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279324">
                <a:tc>
                  <a:txBody>
                    <a:bodyPr/>
                    <a:lstStyle/>
                    <a:p>
                      <a:r>
                        <a:rPr lang="en-US" sz="1800" dirty="0"/>
                        <a:t>MUX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1737">
                <a:tc>
                  <a:txBody>
                    <a:bodyPr/>
                    <a:lstStyle/>
                    <a:p>
                      <a:r>
                        <a:rPr lang="en-US" sz="1600" dirty="0"/>
                        <a:t>Open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1737">
                <a:tc>
                  <a:txBody>
                    <a:bodyPr/>
                    <a:lstStyle/>
                    <a:p>
                      <a:r>
                        <a:rPr lang="en-US" sz="1600" dirty="0"/>
                        <a:t>Cable connected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1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Touch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564" y="526019"/>
            <a:ext cx="527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Multiplexed Touch Input Measurements on GPIO #13*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2647950"/>
            <a:ext cx="853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sz="1100" dirty="0"/>
              <a:t>* Other tested pins show almost identical results. Tested with pins 12, 13, 14, 27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57550"/>
            <a:ext cx="8534400" cy="17543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6213" indent="-176213"/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stable and repetitive behavior after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touched and untouched is not much, but sufficient for reliable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results when measuring in bursts of 5 measurements and averaging the results. So far I have not seen any false positives or 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198894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56061"/>
              </p:ext>
            </p:extLst>
          </p:nvPr>
        </p:nvGraphicFramePr>
        <p:xfrm>
          <a:off x="206561" y="502681"/>
          <a:ext cx="886123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9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8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8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98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8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98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989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989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1989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184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1568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1568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1568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1568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51568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51568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51568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279324">
                <a:tc>
                  <a:txBody>
                    <a:bodyPr/>
                    <a:lstStyle/>
                    <a:p>
                      <a:r>
                        <a:rPr lang="en-US" sz="1600" dirty="0"/>
                        <a:t>MUX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1737">
                <a:tc>
                  <a:txBody>
                    <a:bodyPr/>
                    <a:lstStyle/>
                    <a:p>
                      <a:r>
                        <a:rPr lang="en-US" sz="1400" dirty="0"/>
                        <a:t>Open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1737">
                <a:tc>
                  <a:txBody>
                    <a:bodyPr/>
                    <a:lstStyle/>
                    <a:p>
                      <a:r>
                        <a:rPr lang="en-US" sz="1400" dirty="0"/>
                        <a:t>Cable connected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1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Touch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1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Touch Value 2**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251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564" y="57150"/>
            <a:ext cx="527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Multiplexed Touch Input Measurements on GPIO #13*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2691140"/>
            <a:ext cx="853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sz="1100" dirty="0" smtClean="0"/>
              <a:t>* Other </a:t>
            </a:r>
            <a:r>
              <a:rPr lang="en-US" sz="1100" dirty="0"/>
              <a:t>tested pins show almost identical results. Tested with pins 12, 13, 14, </a:t>
            </a:r>
            <a:r>
              <a:rPr lang="en-US" sz="1100" dirty="0" smtClean="0"/>
              <a:t>27</a:t>
            </a:r>
          </a:p>
          <a:p>
            <a:pPr marL="176213" indent="-176213"/>
            <a:r>
              <a:rPr lang="en-US" sz="1100" dirty="0" smtClean="0"/>
              <a:t>** Performing a </a:t>
            </a:r>
            <a:r>
              <a:rPr lang="en-US" sz="1100" dirty="0" err="1" smtClean="0"/>
              <a:t>TouchRead</a:t>
            </a:r>
            <a:r>
              <a:rPr lang="en-US" sz="1100" dirty="0" smtClean="0"/>
              <a:t> operation while pin is connected to a voltage source between GND and </a:t>
            </a:r>
            <a:r>
              <a:rPr lang="en-US" sz="1100" dirty="0" err="1" smtClean="0"/>
              <a:t>Vcc</a:t>
            </a:r>
            <a:r>
              <a:rPr lang="en-US" sz="1100" dirty="0" smtClean="0"/>
              <a:t> (0 – 3.3V) 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3255824"/>
            <a:ext cx="8534400" cy="1600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6213" indent="-176213"/>
            <a:r>
              <a:rPr lang="en-US" sz="1400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Very stable and repetitive behavior after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Difference between touched and untouched is not much, but sufficient for reliable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Best results when measuring in bursts of 5 measurements and averaging the results. So far I have not seen any false positives or false </a:t>
            </a:r>
            <a:r>
              <a:rPr lang="en-US" sz="1400" dirty="0" smtClean="0"/>
              <a:t>negatives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When an analog signal is connected, the </a:t>
            </a:r>
            <a:r>
              <a:rPr lang="en-US" sz="1400" dirty="0" err="1" smtClean="0"/>
              <a:t>touchRead</a:t>
            </a:r>
            <a:r>
              <a:rPr lang="en-US" sz="1400" dirty="0" smtClean="0"/>
              <a:t> value is always very low, typically 1 or 2, independent of the signal voltage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86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8" r="66831" b="34089"/>
          <a:stretch/>
        </p:blipFill>
        <p:spPr bwMode="auto">
          <a:xfrm>
            <a:off x="304800" y="428625"/>
            <a:ext cx="8382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533400" y="2209800"/>
            <a:ext cx="3886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33400" y="3238500"/>
            <a:ext cx="426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5257800" y="3648075"/>
            <a:ext cx="76200" cy="2286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13753" y="3581400"/>
            <a:ext cx="373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Calculate average value for 5 read ops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2075" y="4259818"/>
            <a:ext cx="24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Calculate rolling average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9" idx="1"/>
            <a:endCxn id="6146" idx="2"/>
          </p:cNvCxnSpPr>
          <p:nvPr/>
        </p:nvCxnSpPr>
        <p:spPr>
          <a:xfrm flipH="1" flipV="1">
            <a:off x="4495800" y="4086225"/>
            <a:ext cx="676275" cy="35825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85255" y="1495425"/>
            <a:ext cx="496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Repeat </a:t>
            </a:r>
            <a:r>
              <a:rPr lang="en-US" dirty="0" err="1" smtClean="0">
                <a:solidFill>
                  <a:srgbClr val="FF0000"/>
                </a:solidFill>
              </a:rPr>
              <a:t>numRead</a:t>
            </a:r>
            <a:r>
              <a:rPr lang="en-US" dirty="0" smtClean="0">
                <a:solidFill>
                  <a:srgbClr val="FF0000"/>
                </a:solidFill>
              </a:rPr>
              <a:t>=5 times for stabilized read result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>
            <a:off x="1905001" y="1680091"/>
            <a:ext cx="1280254" cy="3487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23950"/>
            <a:ext cx="41148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23950"/>
            <a:ext cx="41148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79291" y="383488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#9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16581" y="3834884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3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48" b="11689"/>
          <a:stretch/>
        </p:blipFill>
        <p:spPr bwMode="auto">
          <a:xfrm>
            <a:off x="914400" y="1"/>
            <a:ext cx="7467601" cy="515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853854" y="971550"/>
            <a:ext cx="326094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4876" y="2428875"/>
            <a:ext cx="19812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4648201" y="971550"/>
            <a:ext cx="152400" cy="1457325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601" y="1392019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Treat data as touch input if touch value is more than 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4648200" y="3028950"/>
            <a:ext cx="152400" cy="1457325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3167566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Otherwise evaluate analog data value. If within 1% of upper and lower limits, interpret as digital input, otherwise send analog value event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17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Hans Tanner\OneDrive\IoTT\Video#10\Pictures\IMG_20181227_103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38800" y="557407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16 Input Analog MUX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4" name="Straight Arrow Connector 3"/>
          <p:cNvCxnSpPr>
            <a:stCxn id="3" idx="2"/>
          </p:cNvCxnSpPr>
          <p:nvPr/>
        </p:nvCxnSpPr>
        <p:spPr>
          <a:xfrm flipH="1">
            <a:off x="6324600" y="926739"/>
            <a:ext cx="410013" cy="2026011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19391" y="422672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16 Input Lines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V="1">
            <a:off x="7070558" y="2876551"/>
            <a:ext cx="759868" cy="135017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23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ans Tanner\OneDrive\IoTT\Video#11\Pictures\IMG_20190111_1746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3574018"/>
            <a:ext cx="288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Push Button (normally open)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1671111" y="2876550"/>
            <a:ext cx="386289" cy="69746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2800" y="3389352"/>
            <a:ext cx="2188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Pullup Resistor to </a:t>
            </a:r>
            <a:r>
              <a:rPr lang="en-US" dirty="0" err="1" smtClean="0">
                <a:solidFill>
                  <a:srgbClr val="FFFF00"/>
                </a:solidFill>
              </a:rPr>
              <a:t>Vcc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977089" y="3028950"/>
            <a:ext cx="451911" cy="45720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3743" y="1853684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GND Wire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936654" y="1156216"/>
            <a:ext cx="562910" cy="69746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4489" y="2837968"/>
            <a:ext cx="100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Vcc</a:t>
            </a:r>
            <a:r>
              <a:rPr lang="en-US" dirty="0" smtClean="0">
                <a:solidFill>
                  <a:srgbClr val="FFFF00"/>
                </a:solidFill>
              </a:rPr>
              <a:t> Wire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H="1" flipV="1">
            <a:off x="4923232" y="2343150"/>
            <a:ext cx="883061" cy="49481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64870" y="1200150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Potentiometer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4419600" y="1569482"/>
            <a:ext cx="1320418" cy="57101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73812" y="590550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Input Wire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236723" y="959882"/>
            <a:ext cx="740366" cy="60960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36723" y="959882"/>
            <a:ext cx="1573277" cy="893802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849799" y="470416"/>
            <a:ext cx="740366" cy="489466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56530" y="16561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GND Wire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ans Tanner\OneDrive\IoTT\Video#11\Pictures\IMG_20190111_174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13692"/>
            <a:ext cx="9153525" cy="51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55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Hans Tanner\OneDrive\IoTT\Video#10\Pictures\IMG_20181227_10302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5"/>
          <a:stretch/>
        </p:blipFill>
        <p:spPr bwMode="auto">
          <a:xfrm>
            <a:off x="2289197" y="1235"/>
            <a:ext cx="6854803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ans Tanner\OneDrive\IoTT\Video#10\Pictures\IMG_20181227_10302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5"/>
          <a:stretch/>
        </p:blipFill>
        <p:spPr bwMode="auto">
          <a:xfrm>
            <a:off x="0" y="0"/>
            <a:ext cx="6854803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42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s Tanner\OneDrive\IoTT\Video#10\Pictures\IMG_20181227_1030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9049"/>
            <a:ext cx="922020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6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en/thumb/7/79/Ajax_Amsterdam.svg/220px-Ajax_Amsterd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73" y="507130"/>
            <a:ext cx="4052455" cy="40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42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aj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854932"/>
            <a:ext cx="5343524" cy="339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1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AJAX protoc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652"/>
            <a:ext cx="8077200" cy="493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5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ebsocke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3" b="6889"/>
          <a:stretch/>
        </p:blipFill>
        <p:spPr bwMode="auto">
          <a:xfrm>
            <a:off x="990600" y="-7860"/>
            <a:ext cx="7239000" cy="514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7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ans Tanner\OneDrive\IoTT\Video#9\Pictures\IMG_20181129_1113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77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546873"/>
          </a:xfrm>
        </p:spPr>
        <p:txBody>
          <a:bodyPr>
            <a:noAutofit/>
          </a:bodyPr>
          <a:lstStyle/>
          <a:p>
            <a:pPr lvl="0"/>
            <a:r>
              <a:rPr lang="en-US" sz="1800" dirty="0" smtClean="0"/>
              <a:t>The </a:t>
            </a:r>
            <a:r>
              <a:rPr lang="en-US" sz="1800" dirty="0"/>
              <a:t>Yellow Box </a:t>
            </a:r>
            <a:r>
              <a:rPr lang="en-US" sz="1800" dirty="0" smtClean="0"/>
              <a:t>can be </a:t>
            </a:r>
            <a:r>
              <a:rPr lang="en-US" sz="1800" dirty="0"/>
              <a:t>configured to a wide variety of different requirements</a:t>
            </a:r>
            <a:r>
              <a:rPr lang="en-US" sz="1800" dirty="0" smtClean="0"/>
              <a:t>. This </a:t>
            </a:r>
            <a:r>
              <a:rPr lang="en-US" sz="1800" dirty="0"/>
              <a:t>makes configuration very complex and a display based user dialog is almost a must</a:t>
            </a:r>
          </a:p>
          <a:p>
            <a:pPr lvl="0"/>
            <a:r>
              <a:rPr lang="en-US" sz="1800" dirty="0" smtClean="0"/>
              <a:t>Since almost everyone has one, it </a:t>
            </a:r>
            <a:r>
              <a:rPr lang="en-US" sz="1800" dirty="0"/>
              <a:t>makes sense to use a smart phone and a wireless connection to support device configuration</a:t>
            </a:r>
          </a:p>
          <a:p>
            <a:pPr lvl="0"/>
            <a:r>
              <a:rPr lang="en-US" sz="1800" dirty="0" smtClean="0"/>
              <a:t>How </a:t>
            </a:r>
            <a:r>
              <a:rPr lang="en-US" sz="1800" dirty="0"/>
              <a:t>this can work we have seen so far with the example of the general device configuration </a:t>
            </a:r>
            <a:r>
              <a:rPr lang="en-US" sz="1800" dirty="0" smtClean="0"/>
              <a:t>dialog</a:t>
            </a:r>
            <a:endParaRPr lang="en-US" sz="1800" dirty="0"/>
          </a:p>
          <a:p>
            <a:pPr lvl="0"/>
            <a:r>
              <a:rPr lang="en-US" sz="1800" dirty="0" smtClean="0"/>
              <a:t>Another </a:t>
            </a:r>
            <a:r>
              <a:rPr lang="en-US" sz="1800" dirty="0"/>
              <a:t>approach to reduce configuration complexity is making the devices smarter. </a:t>
            </a:r>
            <a:r>
              <a:rPr lang="en-US" sz="1800" dirty="0" smtClean="0"/>
              <a:t>Self configuring input lines is just one example</a:t>
            </a:r>
            <a:endParaRPr lang="en-US" sz="1800" dirty="0"/>
          </a:p>
          <a:p>
            <a:pPr lvl="0"/>
            <a:r>
              <a:rPr lang="en-US" sz="1800" dirty="0" smtClean="0"/>
              <a:t>A </a:t>
            </a:r>
            <a:r>
              <a:rPr lang="en-US" sz="1800" dirty="0"/>
              <a:t>good configuration screen also should use some Wizard technology to do the work for the </a:t>
            </a:r>
            <a:r>
              <a:rPr lang="en-US" sz="1800" dirty="0" smtClean="0"/>
              <a:t>user. </a:t>
            </a:r>
            <a:endParaRPr lang="en-US" sz="1800" dirty="0"/>
          </a:p>
          <a:p>
            <a:pPr lvl="0"/>
            <a:r>
              <a:rPr lang="en-US" sz="1800" dirty="0" smtClean="0"/>
              <a:t>The </a:t>
            </a:r>
            <a:r>
              <a:rPr lang="en-US" sz="1800" dirty="0"/>
              <a:t>use of </a:t>
            </a:r>
            <a:r>
              <a:rPr lang="en-US" sz="1800" dirty="0" err="1"/>
              <a:t>websockets</a:t>
            </a:r>
            <a:r>
              <a:rPr lang="en-US" sz="1800" dirty="0"/>
              <a:t> </a:t>
            </a:r>
            <a:r>
              <a:rPr lang="en-US" sz="1800" dirty="0" smtClean="0"/>
              <a:t>allows </a:t>
            </a:r>
            <a:r>
              <a:rPr lang="en-US" sz="1800" dirty="0"/>
              <a:t>for continuous bidirectional communication between the device and the web browser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9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like, comment, subscri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t="21539" r="69203" b="23994"/>
          <a:stretch/>
        </p:blipFill>
        <p:spPr bwMode="auto">
          <a:xfrm>
            <a:off x="5486400" y="1634979"/>
            <a:ext cx="2514600" cy="329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1276350"/>
            <a:ext cx="76595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if (</a:t>
            </a:r>
            <a:r>
              <a:rPr lang="en-US" sz="2800" b="1" dirty="0" err="1" smtClean="0"/>
              <a:t>watching_this</a:t>
            </a:r>
            <a:r>
              <a:rPr lang="en-US" sz="2800" b="1" dirty="0" smtClean="0"/>
              <a:t>(video) == (useful || interesting)) </a:t>
            </a:r>
          </a:p>
          <a:p>
            <a:r>
              <a:rPr lang="en-US" sz="2800" b="1" dirty="0" smtClean="0"/>
              <a:t>{</a:t>
            </a:r>
          </a:p>
          <a:p>
            <a:r>
              <a:rPr lang="en-US" sz="2800" b="1" dirty="0"/>
              <a:t>	</a:t>
            </a:r>
            <a:r>
              <a:rPr lang="en-US" sz="2800" b="1" dirty="0" err="1" smtClean="0"/>
              <a:t>please_click_like</a:t>
            </a:r>
            <a:r>
              <a:rPr lang="en-US" sz="2800" b="1" dirty="0" smtClean="0"/>
              <a:t>();</a:t>
            </a:r>
          </a:p>
          <a:p>
            <a:r>
              <a:rPr lang="en-US" sz="28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49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09550"/>
            <a:ext cx="8839200" cy="4385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Additional </a:t>
            </a:r>
            <a:r>
              <a:rPr lang="en-US" sz="1200" dirty="0"/>
              <a:t>Materials on </a:t>
            </a:r>
            <a:r>
              <a:rPr lang="en-US" sz="1200" dirty="0" err="1"/>
              <a:t>Github</a:t>
            </a:r>
            <a:r>
              <a:rPr lang="en-US" sz="1200" dirty="0"/>
              <a:t>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github.com/tanner87661/IoTT-Video11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err="1" smtClean="0"/>
              <a:t>Websockets</a:t>
            </a:r>
            <a:r>
              <a:rPr lang="en-US" sz="1200" dirty="0" smtClean="0"/>
              <a:t> </a:t>
            </a:r>
            <a:r>
              <a:rPr lang="en-US" sz="1200" dirty="0"/>
              <a:t>Intro: </a:t>
            </a:r>
            <a:r>
              <a:rPr lang="en-US" sz="1200" dirty="0">
                <a:hlinkClick r:id="rId3"/>
              </a:rPr>
              <a:t>https://www.html5rocks.com/en/tutorials/websockets/basics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err="1" smtClean="0"/>
              <a:t>Websockets</a:t>
            </a:r>
            <a:r>
              <a:rPr lang="en-US" sz="1200" dirty="0"/>
              <a:t> Wiki: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en.wikipedia.org/wiki/WebSocket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Layout </a:t>
            </a:r>
            <a:r>
              <a:rPr lang="en-US" sz="1200" dirty="0"/>
              <a:t>Intro Sequence Outdoor Layout: Beat </a:t>
            </a:r>
            <a:r>
              <a:rPr lang="en-US" sz="1200" dirty="0" err="1"/>
              <a:t>Deola</a:t>
            </a:r>
            <a:r>
              <a:rPr lang="en-US" sz="1200" dirty="0"/>
              <a:t>, Switzerland</a:t>
            </a:r>
            <a:r>
              <a:rPr lang="en-US" sz="1200" dirty="0" smtClean="0"/>
              <a:t>​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Indoor Layout Videos: Hendersonville, NC Train Depot </a:t>
            </a:r>
            <a:r>
              <a:rPr lang="en-US" sz="1200" dirty="0">
                <a:hlinkClick r:id="rId5"/>
              </a:rPr>
              <a:t>https://www.avmrc.com/</a:t>
            </a:r>
            <a:r>
              <a:rPr lang="en-US" sz="1200" dirty="0" smtClean="0"/>
              <a:t>​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271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ans Tanner\OneDrive\IoTT\Video#10\Pictures\IMG_20181227_10204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13497" r="14441" b="15166"/>
          <a:stretch/>
        </p:blipFill>
        <p:spPr bwMode="auto">
          <a:xfrm>
            <a:off x="-1" y="0"/>
            <a:ext cx="928651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3663057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NodeMCD</a:t>
            </a:r>
            <a:r>
              <a:rPr lang="en-US" sz="2400" b="1" dirty="0">
                <a:solidFill>
                  <a:schemeClr val="bg1"/>
                </a:solidFill>
              </a:rPr>
              <a:t> 32-S Controller</a:t>
            </a:r>
          </a:p>
        </p:txBody>
      </p:sp>
      <p:sp>
        <p:nvSpPr>
          <p:cNvPr id="5" name="Right Arrow 4"/>
          <p:cNvSpPr/>
          <p:nvPr/>
        </p:nvSpPr>
        <p:spPr>
          <a:xfrm rot="17815810">
            <a:off x="2002932" y="3333751"/>
            <a:ext cx="457200" cy="32930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81800" y="3825967"/>
            <a:ext cx="22098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LocoNet</a:t>
            </a:r>
            <a:r>
              <a:rPr lang="en-US" sz="2400" b="1" dirty="0">
                <a:solidFill>
                  <a:schemeClr val="bg1"/>
                </a:solidFill>
              </a:rPr>
              <a:t> Interface Board</a:t>
            </a:r>
          </a:p>
        </p:txBody>
      </p:sp>
      <p:sp>
        <p:nvSpPr>
          <p:cNvPr id="11" name="Right Arrow 10"/>
          <p:cNvSpPr/>
          <p:nvPr/>
        </p:nvSpPr>
        <p:spPr>
          <a:xfrm rot="15082934">
            <a:off x="7308825" y="3471888"/>
            <a:ext cx="457200" cy="329307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00200" y="728784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Touch Button Multiplexer</a:t>
            </a:r>
          </a:p>
        </p:txBody>
      </p:sp>
      <p:sp>
        <p:nvSpPr>
          <p:cNvPr id="13" name="Right Arrow 12"/>
          <p:cNvSpPr/>
          <p:nvPr/>
        </p:nvSpPr>
        <p:spPr>
          <a:xfrm rot="1628492">
            <a:off x="3478941" y="1468981"/>
            <a:ext cx="457200" cy="32930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276600" y="410295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LED Chain Connection</a:t>
            </a:r>
          </a:p>
        </p:txBody>
      </p:sp>
      <p:sp>
        <p:nvSpPr>
          <p:cNvPr id="15" name="Right Arrow 14"/>
          <p:cNvSpPr/>
          <p:nvPr/>
        </p:nvSpPr>
        <p:spPr>
          <a:xfrm rot="12738536">
            <a:off x="3757482" y="3685015"/>
            <a:ext cx="457200" cy="32930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1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 r="23148" b="1370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95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8518" r="7187" b="6482"/>
          <a:stretch/>
        </p:blipFill>
        <p:spPr bwMode="auto">
          <a:xfrm>
            <a:off x="76200" y="57150"/>
            <a:ext cx="8993531" cy="502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61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s Tanner\OneDrive\IoTT\Video#10\Pictures\IMG_20181227_1030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9049"/>
            <a:ext cx="922020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7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websocke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7601"/>
          <a:stretch/>
        </p:blipFill>
        <p:spPr bwMode="auto">
          <a:xfrm>
            <a:off x="1219200" y="0"/>
            <a:ext cx="7292821" cy="515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43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ans Tanner\OneDrive\IoTT\Video#9\Pictures\IMG_20181211_1604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13334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2495550"/>
            <a:ext cx="647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653088" algn="r"/>
              </a:tabLst>
            </a:pPr>
            <a:r>
              <a:rPr lang="en-US" dirty="0" smtClean="0">
                <a:solidFill>
                  <a:srgbClr val="FFFF00"/>
                </a:solidFill>
              </a:rPr>
              <a:t>Table of content	Min/Sec</a:t>
            </a:r>
          </a:p>
          <a:p>
            <a:pPr marL="179388" indent="-179388">
              <a:buFont typeface="Arial" panose="020B0604020202020204" pitchFamily="34" charset="0"/>
              <a:buChar char="•"/>
              <a:tabLst>
                <a:tab pos="5648325" algn="r"/>
              </a:tabLst>
            </a:pPr>
            <a:r>
              <a:rPr lang="en-US" dirty="0" smtClean="0">
                <a:solidFill>
                  <a:srgbClr val="FFFF00"/>
                </a:solidFill>
              </a:rPr>
              <a:t>Introduction to Configuration	0:51</a:t>
            </a:r>
            <a:endParaRPr lang="en-US" dirty="0">
              <a:solidFill>
                <a:srgbClr val="FFFF00"/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  <a:tabLst>
                <a:tab pos="5648325" algn="r"/>
              </a:tabLst>
            </a:pPr>
            <a:r>
              <a:rPr lang="en-US" dirty="0" smtClean="0">
                <a:solidFill>
                  <a:srgbClr val="FFFF00"/>
                </a:solidFill>
              </a:rPr>
              <a:t>CTC Panel Basic </a:t>
            </a:r>
            <a:r>
              <a:rPr lang="en-US" dirty="0" err="1" smtClean="0">
                <a:solidFill>
                  <a:srgbClr val="FFFF00"/>
                </a:solidFill>
              </a:rPr>
              <a:t>Config</a:t>
            </a:r>
            <a:r>
              <a:rPr lang="en-US" dirty="0" smtClean="0">
                <a:solidFill>
                  <a:srgbClr val="FFFF00"/>
                </a:solidFill>
              </a:rPr>
              <a:t> Demo	3:15</a:t>
            </a:r>
          </a:p>
          <a:p>
            <a:pPr marL="179388" indent="-179388">
              <a:buFont typeface="Arial" panose="020B0604020202020204" pitchFamily="34" charset="0"/>
              <a:buChar char="•"/>
              <a:tabLst>
                <a:tab pos="5648325" algn="r"/>
              </a:tabLst>
            </a:pPr>
            <a:r>
              <a:rPr lang="en-US" dirty="0" err="1" smtClean="0">
                <a:solidFill>
                  <a:srgbClr val="FFFF00"/>
                </a:solidFill>
              </a:rPr>
              <a:t>LocoNet</a:t>
            </a:r>
            <a:r>
              <a:rPr lang="en-US" dirty="0" smtClean="0">
                <a:solidFill>
                  <a:srgbClr val="FFFF00"/>
                </a:solidFill>
              </a:rPr>
              <a:t> to MQTT Gateway Message Update	8:45</a:t>
            </a:r>
          </a:p>
          <a:p>
            <a:pPr marL="179388" indent="-179388">
              <a:buFont typeface="Arial" panose="020B0604020202020204" pitchFamily="34" charset="0"/>
              <a:buChar char="•"/>
              <a:tabLst>
                <a:tab pos="5648325" algn="r"/>
              </a:tabLst>
            </a:pPr>
            <a:r>
              <a:rPr lang="en-US" dirty="0" smtClean="0">
                <a:solidFill>
                  <a:srgbClr val="FFFF00"/>
                </a:solidFill>
              </a:rPr>
              <a:t>Touch Button Auto Configuration	11:20</a:t>
            </a:r>
          </a:p>
          <a:p>
            <a:pPr marL="179388" indent="-179388">
              <a:buFont typeface="Arial" panose="020B0604020202020204" pitchFamily="34" charset="0"/>
              <a:buChar char="•"/>
              <a:tabLst>
                <a:tab pos="5648325" algn="r"/>
              </a:tabLst>
            </a:pPr>
            <a:r>
              <a:rPr lang="en-US" dirty="0" err="1" smtClean="0">
                <a:solidFill>
                  <a:srgbClr val="FFFF00"/>
                </a:solidFill>
              </a:rPr>
              <a:t>Websocket</a:t>
            </a:r>
            <a:r>
              <a:rPr lang="en-US" dirty="0" smtClean="0">
                <a:solidFill>
                  <a:srgbClr val="FFFF00"/>
                </a:solidFill>
              </a:rPr>
              <a:t> Communication	14:00</a:t>
            </a:r>
          </a:p>
          <a:p>
            <a:pPr marL="179388" indent="-179388">
              <a:buFont typeface="Arial" panose="020B0604020202020204" pitchFamily="34" charset="0"/>
              <a:buChar char="•"/>
              <a:tabLst>
                <a:tab pos="5648325" algn="r"/>
              </a:tabLst>
            </a:pPr>
            <a:r>
              <a:rPr lang="en-US" dirty="0" smtClean="0">
                <a:solidFill>
                  <a:srgbClr val="FFFF00"/>
                </a:solidFill>
              </a:rPr>
              <a:t>Summary	16:16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2" descr="Image result for like, comment, subscrib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t="21539" r="4062" b="23994"/>
          <a:stretch/>
        </p:blipFill>
        <p:spPr bwMode="auto">
          <a:xfrm>
            <a:off x="7086600" y="4304735"/>
            <a:ext cx="1930578" cy="6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7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34683</TotalTime>
  <Words>829</Words>
  <Application>Microsoft Office PowerPoint</Application>
  <PresentationFormat>On-screen Show (16:9)</PresentationFormat>
  <Paragraphs>236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Gateway Message Flow with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HansTanner</dc:creator>
  <cp:lastModifiedBy>HansTanner</cp:lastModifiedBy>
  <cp:revision>296</cp:revision>
  <dcterms:created xsi:type="dcterms:W3CDTF">2006-08-16T00:00:00Z</dcterms:created>
  <dcterms:modified xsi:type="dcterms:W3CDTF">2019-01-13T03:21:28Z</dcterms:modified>
</cp:coreProperties>
</file>